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30"/>
  </p:notesMasterIdLst>
  <p:sldIdLst>
    <p:sldId id="288" r:id="rId2"/>
    <p:sldId id="258" r:id="rId3"/>
    <p:sldId id="259" r:id="rId4"/>
    <p:sldId id="260" r:id="rId5"/>
    <p:sldId id="263" r:id="rId6"/>
    <p:sldId id="261" r:id="rId7"/>
    <p:sldId id="262" r:id="rId8"/>
    <p:sldId id="287" r:id="rId9"/>
    <p:sldId id="290" r:id="rId10"/>
    <p:sldId id="292" r:id="rId11"/>
    <p:sldId id="266" r:id="rId12"/>
    <p:sldId id="267" r:id="rId13"/>
    <p:sldId id="268" r:id="rId14"/>
    <p:sldId id="269" r:id="rId15"/>
    <p:sldId id="270" r:id="rId16"/>
    <p:sldId id="275" r:id="rId17"/>
    <p:sldId id="276" r:id="rId18"/>
    <p:sldId id="277" r:id="rId19"/>
    <p:sldId id="278" r:id="rId20"/>
    <p:sldId id="291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9B"/>
    <a:srgbClr val="004490"/>
    <a:srgbClr val="2A63A2"/>
    <a:srgbClr val="E7EFF1"/>
    <a:srgbClr val="003E84"/>
    <a:srgbClr val="3399FF"/>
    <a:srgbClr val="003E83"/>
    <a:srgbClr val="002D62"/>
    <a:srgbClr val="0D64B3"/>
    <a:srgbClr val="004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6" autoAdjust="0"/>
    <p:restoredTop sz="96291"/>
  </p:normalViewPr>
  <p:slideViewPr>
    <p:cSldViewPr snapToGrid="0" snapToObjects="1">
      <p:cViewPr varScale="1">
        <p:scale>
          <a:sx n="87" d="100"/>
          <a:sy n="87" d="100"/>
        </p:scale>
        <p:origin x="58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rgbClr val="003E83"/>
                </a:solidFill>
                <a:latin typeface="Constantia" panose="02030602050306030303" pitchFamily="18" charset="0"/>
              </a:rPr>
              <a:t>Do</a:t>
            </a:r>
            <a:r>
              <a:rPr lang="en-US" baseline="0" dirty="0" smtClean="0">
                <a:solidFill>
                  <a:srgbClr val="003E83"/>
                </a:solidFill>
                <a:latin typeface="Constantia" panose="02030602050306030303" pitchFamily="18" charset="0"/>
              </a:rPr>
              <a:t> users use computers or mobile phones to plan and customize their trips?</a:t>
            </a:r>
            <a:endParaRPr lang="en-US" dirty="0">
              <a:solidFill>
                <a:srgbClr val="003E83"/>
              </a:solidFill>
              <a:latin typeface="Constantia" panose="020306020503060303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Website or Mobile App?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10-4D81-9F3B-066CC7321838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10-4D81-9F3B-066CC7321838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710-4D81-9F3B-066CC7321838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710-4D81-9F3B-066CC7321838}"/>
              </c:ext>
            </c:extLst>
          </c:dPt>
          <c:cat>
            <c:strRef>
              <c:f>Sheet1!$A$2:$A$5</c:f>
              <c:strCache>
                <c:ptCount val="2"/>
                <c:pt idx="0">
                  <c:v>Computer (Website)</c:v>
                </c:pt>
                <c:pt idx="1">
                  <c:v>Mobile (App)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10-4D81-9F3B-066CC7321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733701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48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61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076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54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525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35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323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194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968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745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64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409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954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664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80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persona #1</a:t>
            </a:r>
          </a:p>
        </p:txBody>
      </p:sp>
    </p:spTree>
    <p:extLst>
      <p:ext uri="{BB962C8B-B14F-4D97-AF65-F5344CB8AC3E}">
        <p14:creationId xmlns:p14="http://schemas.microsoft.com/office/powerpoint/2010/main" val="1627629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content map #1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Allen - things to do - activity</a:t>
            </a:r>
          </a:p>
        </p:txBody>
      </p:sp>
    </p:spTree>
    <p:extLst>
      <p:ext uri="{BB962C8B-B14F-4D97-AF65-F5344CB8AC3E}">
        <p14:creationId xmlns:p14="http://schemas.microsoft.com/office/powerpoint/2010/main" val="918848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40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2978725"/>
            <a:ext cx="9144000" cy="2164799"/>
          </a:xfrm>
          <a:prstGeom prst="rect">
            <a:avLst/>
          </a:prstGeom>
          <a:solidFill>
            <a:srgbClr val="0EBCC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 flipH="1">
            <a:off x="728175" y="3052975"/>
            <a:ext cx="131099" cy="1983599"/>
          </a:xfrm>
          <a:prstGeom prst="rect">
            <a:avLst/>
          </a:prstGeom>
          <a:solidFill>
            <a:srgbClr val="D83B3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ctrTitle"/>
          </p:nvPr>
        </p:nvSpPr>
        <p:spPr>
          <a:xfrm>
            <a:off x="1007775" y="3458925"/>
            <a:ext cx="5132699" cy="1175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9144000" cy="931499"/>
          </a:xfrm>
          <a:prstGeom prst="rect">
            <a:avLst/>
          </a:prstGeom>
          <a:solidFill>
            <a:srgbClr val="0EBCC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579000" y="121800"/>
            <a:ext cx="54300" cy="675599"/>
          </a:xfrm>
          <a:prstGeom prst="rect">
            <a:avLst/>
          </a:prstGeom>
          <a:solidFill>
            <a:srgbClr val="D83B3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5200"/>
            </a:lvl1pPr>
            <a:lvl2pPr algn="ctr" rtl="0">
              <a:spcBef>
                <a:spcPts val="0"/>
              </a:spcBef>
              <a:buSzPct val="100000"/>
              <a:defRPr sz="5200"/>
            </a:lvl2pPr>
            <a:lvl3pPr algn="ctr" rtl="0">
              <a:spcBef>
                <a:spcPts val="0"/>
              </a:spcBef>
              <a:buSzPct val="100000"/>
              <a:defRPr sz="5200"/>
            </a:lvl3pPr>
            <a:lvl4pPr algn="ctr" rtl="0">
              <a:spcBef>
                <a:spcPts val="0"/>
              </a:spcBef>
              <a:buSzPct val="100000"/>
              <a:defRPr sz="5200"/>
            </a:lvl4pPr>
            <a:lvl5pPr algn="ctr" rtl="0">
              <a:spcBef>
                <a:spcPts val="0"/>
              </a:spcBef>
              <a:buSzPct val="100000"/>
              <a:defRPr sz="5200"/>
            </a:lvl5pPr>
            <a:lvl6pPr algn="ctr" rtl="0">
              <a:spcBef>
                <a:spcPts val="0"/>
              </a:spcBef>
              <a:buSzPct val="100000"/>
              <a:defRPr sz="5200"/>
            </a:lvl6pPr>
            <a:lvl7pPr algn="ctr" rtl="0">
              <a:spcBef>
                <a:spcPts val="0"/>
              </a:spcBef>
              <a:buSzPct val="100000"/>
              <a:defRPr sz="5200"/>
            </a:lvl7pPr>
            <a:lvl8pPr algn="ctr" rtl="0">
              <a:spcBef>
                <a:spcPts val="0"/>
              </a:spcBef>
              <a:buSzPct val="100000"/>
              <a:defRPr sz="5200"/>
            </a:lvl8pPr>
            <a:lvl9pPr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gif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1.xml"/><Relationship Id="rId5" Type="http://schemas.openxmlformats.org/officeDocument/2006/relationships/image" Target="../media/image12.gif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50040" y="1428108"/>
            <a:ext cx="4438436" cy="132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hape 67"/>
          <p:cNvSpPr txBox="1"/>
          <p:nvPr/>
        </p:nvSpPr>
        <p:spPr>
          <a:xfrm>
            <a:off x="1128308" y="1706888"/>
            <a:ext cx="6681899" cy="138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TRAVELNOW</a:t>
            </a:r>
            <a:r>
              <a:rPr lang="en" sz="4800" b="1" dirty="0">
                <a:solidFill>
                  <a:srgbClr val="0B5394"/>
                </a:solidFill>
                <a:latin typeface="Constantia" panose="02030602050306030303" pitchFamily="18" charset="0"/>
              </a:rPr>
              <a:t>!</a:t>
            </a:r>
          </a:p>
        </p:txBody>
      </p:sp>
      <p:sp>
        <p:nvSpPr>
          <p:cNvPr id="9" name="Shape 71"/>
          <p:cNvSpPr txBox="1"/>
          <p:nvPr/>
        </p:nvSpPr>
        <p:spPr>
          <a:xfrm>
            <a:off x="2891761" y="2415142"/>
            <a:ext cx="6313799" cy="3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b="1" i="1" dirty="0">
                <a:solidFill>
                  <a:srgbClr val="0B5394"/>
                </a:solidFill>
                <a:latin typeface="Constantia" panose="02030602050306030303" pitchFamily="18" charset="0"/>
              </a:rPr>
              <a:t>Bringing pleasure back to business travel effortlessly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57681" y="2029091"/>
            <a:ext cx="986319" cy="1072800"/>
          </a:xfrm>
          <a:prstGeom prst="rect">
            <a:avLst/>
          </a:prstGeom>
          <a:solidFill>
            <a:srgbClr val="CFB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smtClean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99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0083"/>
            <a:ext cx="1318999" cy="114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999" y="2546740"/>
            <a:ext cx="1829174" cy="8038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40"/>
          <p:cNvSpPr txBox="1"/>
          <p:nvPr/>
        </p:nvSpPr>
        <p:spPr>
          <a:xfrm>
            <a:off x="79931" y="1999295"/>
            <a:ext cx="3621899" cy="40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00" b="1" dirty="0"/>
              <a:t>Seamlessly integrating detailed travel itinerary onto calendar </a:t>
            </a:r>
          </a:p>
        </p:txBody>
      </p:sp>
      <p:pic>
        <p:nvPicPr>
          <p:cNvPr id="7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" y="903885"/>
            <a:ext cx="1251725" cy="103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406" y="1236178"/>
            <a:ext cx="2843499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43"/>
          <p:cNvSpPr txBox="1"/>
          <p:nvPr/>
        </p:nvSpPr>
        <p:spPr>
          <a:xfrm>
            <a:off x="117237" y="546982"/>
            <a:ext cx="3621899" cy="40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 b="1" dirty="0"/>
              <a:t>Likelihood of bringing a non-business travel partner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0" b="-706"/>
          <a:stretch/>
        </p:blipFill>
        <p:spPr>
          <a:xfrm>
            <a:off x="3856398" y="761592"/>
            <a:ext cx="5087236" cy="1962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2"/>
          <a:stretch/>
        </p:blipFill>
        <p:spPr>
          <a:xfrm>
            <a:off x="441630" y="3459232"/>
            <a:ext cx="8286750" cy="1617057"/>
          </a:xfrm>
          <a:prstGeom prst="rect">
            <a:avLst/>
          </a:prstGeom>
        </p:spPr>
      </p:pic>
      <p:sp>
        <p:nvSpPr>
          <p:cNvPr id="13" name="Shape 76"/>
          <p:cNvSpPr/>
          <p:nvPr/>
        </p:nvSpPr>
        <p:spPr>
          <a:xfrm>
            <a:off x="-25" y="0"/>
            <a:ext cx="9144000" cy="558599"/>
          </a:xfrm>
          <a:prstGeom prst="rect">
            <a:avLst/>
          </a:prstGeom>
          <a:gradFill flip="none" rotWithShape="1">
            <a:gsLst>
              <a:gs pos="0">
                <a:srgbClr val="00509B">
                  <a:shade val="30000"/>
                  <a:satMod val="115000"/>
                </a:srgbClr>
              </a:gs>
              <a:gs pos="50000">
                <a:srgbClr val="00509B">
                  <a:shade val="67500"/>
                  <a:satMod val="115000"/>
                </a:srgbClr>
              </a:gs>
              <a:gs pos="100000">
                <a:srgbClr val="00509B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3D85C6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l="24275" t="20727" r="47690" b="71856"/>
          <a:stretch/>
        </p:blipFill>
        <p:spPr>
          <a:xfrm>
            <a:off x="-25" y="7993"/>
            <a:ext cx="3647551" cy="5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0"/>
            <a:ext cx="9143429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" y="0"/>
            <a:ext cx="9143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62"/>
          <a:stretch/>
        </p:blipFill>
        <p:spPr>
          <a:xfrm>
            <a:off x="0" y="0"/>
            <a:ext cx="2261937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" y="0"/>
            <a:ext cx="91434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" y="0"/>
            <a:ext cx="91434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" y="0"/>
            <a:ext cx="91434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60"/>
            <a:ext cx="9144000" cy="493757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0" y="0"/>
            <a:ext cx="7481399" cy="8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ctrTitle" idx="4294967295"/>
          </p:nvPr>
        </p:nvSpPr>
        <p:spPr>
          <a:xfrm>
            <a:off x="98660" y="-76199"/>
            <a:ext cx="85205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>
                <a:solidFill>
                  <a:srgbClr val="0B5394"/>
                </a:solidFill>
                <a:latin typeface="Constantia" panose="02030602050306030303" pitchFamily="18" charset="0"/>
              </a:rPr>
              <a:t>Activities Wireframe</a:t>
            </a:r>
          </a:p>
          <a:p>
            <a:pPr lvl="0" algn="l" rtl="0">
              <a:spcBef>
                <a:spcPts val="0"/>
              </a:spcBef>
              <a:buNone/>
            </a:pPr>
            <a:endParaRPr sz="2000" b="1" dirty="0">
              <a:solidFill>
                <a:srgbClr val="0B539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0" y="0"/>
            <a:ext cx="147300" cy="335099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55" y="0"/>
            <a:ext cx="3922918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ctrTitle" idx="4294967295"/>
          </p:nvPr>
        </p:nvSpPr>
        <p:spPr>
          <a:xfrm>
            <a:off x="147300" y="-76199"/>
            <a:ext cx="85205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>
                <a:solidFill>
                  <a:srgbClr val="0B5394"/>
                </a:solidFill>
                <a:latin typeface="Constantia" panose="02030602050306030303" pitchFamily="18" charset="0"/>
              </a:rPr>
              <a:t>Activities </a:t>
            </a:r>
            <a: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/>
            </a:r>
            <a:b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</a:br>
            <a: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Wireframe</a:t>
            </a:r>
            <a:endParaRPr lang="en" sz="2000" b="1" dirty="0">
              <a:solidFill>
                <a:srgbClr val="0B5394"/>
              </a:solidFill>
              <a:latin typeface="Constantia" panose="02030602050306030303" pitchFamily="18" charset="0"/>
            </a:endParaRPr>
          </a:p>
          <a:p>
            <a:pPr lvl="0" algn="l" rtl="0">
              <a:spcBef>
                <a:spcPts val="0"/>
              </a:spcBef>
              <a:buNone/>
            </a:pPr>
            <a:endParaRPr sz="2000" b="1" dirty="0">
              <a:solidFill>
                <a:srgbClr val="0B539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0" y="0"/>
            <a:ext cx="147300" cy="563526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3" b="-608"/>
          <a:stretch/>
        </p:blipFill>
        <p:spPr>
          <a:xfrm>
            <a:off x="2169309" y="-1"/>
            <a:ext cx="4773751" cy="52737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48447" y="1034902"/>
            <a:ext cx="138223" cy="145312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032205" y="1034902"/>
            <a:ext cx="138223" cy="14531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 flipH="1">
            <a:off x="5949004" y="1041989"/>
            <a:ext cx="152312" cy="116958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254250" y="2282825"/>
            <a:ext cx="120650" cy="1524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2263775" y="2282825"/>
            <a:ext cx="120650" cy="1524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30" t="21899" r="97787" b="12446"/>
          <a:stretch/>
        </p:blipFill>
        <p:spPr>
          <a:xfrm>
            <a:off x="0" y="953311"/>
            <a:ext cx="155642" cy="856034"/>
          </a:xfrm>
          <a:prstGeom prst="rect">
            <a:avLst/>
          </a:prstGeom>
          <a:solidFill>
            <a:srgbClr val="002D62"/>
          </a:solidFill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4728" r="98161" b="12971"/>
          <a:stretch/>
        </p:blipFill>
        <p:spPr>
          <a:xfrm>
            <a:off x="0" y="2522135"/>
            <a:ext cx="150725" cy="1808705"/>
          </a:xfrm>
          <a:prstGeom prst="rect">
            <a:avLst/>
          </a:prstGeom>
          <a:solidFill>
            <a:srgbClr val="0D64B3"/>
          </a:solidFill>
        </p:spPr>
      </p:pic>
      <p:sp>
        <p:nvSpPr>
          <p:cNvPr id="8" name="Shape 76"/>
          <p:cNvSpPr/>
          <p:nvPr/>
        </p:nvSpPr>
        <p:spPr>
          <a:xfrm>
            <a:off x="-25" y="0"/>
            <a:ext cx="9144000" cy="558599"/>
          </a:xfrm>
          <a:prstGeom prst="rect">
            <a:avLst/>
          </a:prstGeom>
          <a:gradFill flip="none" rotWithShape="1">
            <a:gsLst>
              <a:gs pos="0">
                <a:srgbClr val="00509B">
                  <a:shade val="30000"/>
                  <a:satMod val="115000"/>
                </a:srgbClr>
              </a:gs>
              <a:gs pos="50000">
                <a:srgbClr val="00509B">
                  <a:shade val="67500"/>
                  <a:satMod val="115000"/>
                </a:srgbClr>
              </a:gs>
              <a:gs pos="100000">
                <a:srgbClr val="00509B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3D85C6"/>
              </a:solidFill>
            </a:endParaRPr>
          </a:p>
        </p:txBody>
      </p:sp>
      <p:sp>
        <p:nvSpPr>
          <p:cNvPr id="9" name="Shape 77"/>
          <p:cNvSpPr txBox="1">
            <a:spLocks/>
          </p:cNvSpPr>
          <p:nvPr/>
        </p:nvSpPr>
        <p:spPr>
          <a:xfrm>
            <a:off x="559325" y="0"/>
            <a:ext cx="3749399" cy="32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PROJECT OVERVIEW</a:t>
            </a:r>
            <a:endParaRPr lang="en" sz="2400" b="1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0" name="Shape 78"/>
          <p:cNvSpPr txBox="1"/>
          <p:nvPr/>
        </p:nvSpPr>
        <p:spPr>
          <a:xfrm>
            <a:off x="-32925" y="-347250"/>
            <a:ext cx="699599" cy="7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700" b="1" i="1" dirty="0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76909" y="838654"/>
            <a:ext cx="1718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509B"/>
                </a:solidFill>
                <a:latin typeface="Constantia" panose="02030602050306030303" pitchFamily="18" charset="0"/>
              </a:rPr>
              <a:t>VISION</a:t>
            </a:r>
            <a:endParaRPr lang="en-US" b="1" dirty="0">
              <a:solidFill>
                <a:srgbClr val="00509B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9133" y="1395819"/>
            <a:ext cx="8316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Constantia" panose="02030602050306030303" pitchFamily="18" charset="0"/>
              </a:rPr>
              <a:t>Bringing pleasure back to business travel effortlessly</a:t>
            </a:r>
            <a:endParaRPr lang="en-US" sz="2800" i="1" dirty="0">
              <a:latin typeface="Constantia" panose="0203060205030603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6293" y="2608838"/>
            <a:ext cx="196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4E98"/>
                </a:solidFill>
                <a:latin typeface="Constantia" panose="02030602050306030303" pitchFamily="18" charset="0"/>
              </a:rPr>
              <a:t>MISSION</a:t>
            </a:r>
            <a:endParaRPr lang="en-US" b="1" dirty="0">
              <a:solidFill>
                <a:srgbClr val="004E98"/>
              </a:solidFill>
              <a:latin typeface="Constantia" panose="0203060205030603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74" y="3115763"/>
            <a:ext cx="8576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i="1" dirty="0" smtClean="0">
                <a:latin typeface="Constantia" panose="02030602050306030303" pitchFamily="18" charset="0"/>
              </a:rPr>
              <a:t>Our mission at TravelNow! is to create an information space which </a:t>
            </a:r>
            <a:r>
              <a:rPr lang="en-US" sz="2200" i="1" dirty="0" smtClean="0">
                <a:solidFill>
                  <a:srgbClr val="00509B"/>
                </a:solidFill>
                <a:latin typeface="Constantia" panose="02030602050306030303" pitchFamily="18" charset="0"/>
              </a:rPr>
              <a:t>seamlessly integrate business and travelling pleasure</a:t>
            </a:r>
            <a:r>
              <a:rPr lang="en-US" sz="2200" i="1" dirty="0" smtClean="0">
                <a:latin typeface="Constantia" panose="02030602050306030303" pitchFamily="18" charset="0"/>
              </a:rPr>
              <a:t>, thus enabling business travelers to easily </a:t>
            </a:r>
            <a:r>
              <a:rPr lang="en-US" sz="2200" i="1" dirty="0" smtClean="0">
                <a:solidFill>
                  <a:srgbClr val="00509B"/>
                </a:solidFill>
                <a:latin typeface="Constantia" panose="02030602050306030303" pitchFamily="18" charset="0"/>
              </a:rPr>
              <a:t>discover</a:t>
            </a:r>
            <a:r>
              <a:rPr lang="en-US" sz="2200" i="1" dirty="0" smtClean="0">
                <a:latin typeface="Constantia" panose="02030602050306030303" pitchFamily="18" charset="0"/>
              </a:rPr>
              <a:t>, </a:t>
            </a:r>
            <a:r>
              <a:rPr lang="en-US" sz="2200" i="1" dirty="0" smtClean="0">
                <a:solidFill>
                  <a:srgbClr val="00509B"/>
                </a:solidFill>
                <a:latin typeface="Constantia" panose="02030602050306030303" pitchFamily="18" charset="0"/>
              </a:rPr>
              <a:t>manage</a:t>
            </a:r>
            <a:r>
              <a:rPr lang="en-US" sz="2200" i="1" dirty="0" smtClean="0">
                <a:latin typeface="Constantia" panose="02030602050306030303" pitchFamily="18" charset="0"/>
              </a:rPr>
              <a:t> and </a:t>
            </a:r>
            <a:r>
              <a:rPr lang="en-US" sz="2200" i="1" dirty="0" smtClean="0">
                <a:solidFill>
                  <a:srgbClr val="00509B"/>
                </a:solidFill>
                <a:latin typeface="Constantia" panose="02030602050306030303" pitchFamily="18" charset="0"/>
              </a:rPr>
              <a:t>connect</a:t>
            </a:r>
            <a:r>
              <a:rPr lang="en-US" sz="2200" i="1" dirty="0" smtClean="0">
                <a:latin typeface="Constantia" panose="02030602050306030303" pitchFamily="18" charset="0"/>
              </a:rPr>
              <a:t> with content relevant to their personal interests</a:t>
            </a:r>
            <a:endParaRPr lang="en-US" sz="2200" i="1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75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23" y="0"/>
            <a:ext cx="3575554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05111" y="1895474"/>
            <a:ext cx="790575" cy="152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838453" y="1885948"/>
            <a:ext cx="8715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b="1" dirty="0" smtClean="0"/>
              <a:t>Sync To Calendar </a:t>
            </a:r>
            <a:endParaRPr lang="en-IN" sz="500" b="1" dirty="0"/>
          </a:p>
        </p:txBody>
      </p:sp>
      <p:sp>
        <p:nvSpPr>
          <p:cNvPr id="5" name="Shape 238"/>
          <p:cNvSpPr txBox="1">
            <a:spLocks/>
          </p:cNvSpPr>
          <p:nvPr/>
        </p:nvSpPr>
        <p:spPr>
          <a:xfrm>
            <a:off x="147300" y="-76199"/>
            <a:ext cx="85205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I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My Current Trips </a:t>
            </a:r>
            <a:br>
              <a:rPr lang="en-I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</a:br>
            <a:r>
              <a:rPr lang="en-I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Wireframe</a:t>
            </a:r>
          </a:p>
          <a:p>
            <a:endParaRPr lang="en-IN" sz="2000" b="1" dirty="0">
              <a:solidFill>
                <a:srgbClr val="0B5394"/>
              </a:solidFill>
            </a:endParaRPr>
          </a:p>
        </p:txBody>
      </p:sp>
      <p:sp>
        <p:nvSpPr>
          <p:cNvPr id="6" name="Shape 239"/>
          <p:cNvSpPr/>
          <p:nvPr/>
        </p:nvSpPr>
        <p:spPr>
          <a:xfrm>
            <a:off x="0" y="0"/>
            <a:ext cx="147300" cy="563526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" t="17840" r="74149" b="23888"/>
          <a:stretch/>
        </p:blipFill>
        <p:spPr>
          <a:xfrm>
            <a:off x="6181726" y="437999"/>
            <a:ext cx="151911" cy="14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06"/>
            <a:ext cx="9144000" cy="482848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 idx="4294967295"/>
          </p:nvPr>
        </p:nvSpPr>
        <p:spPr>
          <a:xfrm>
            <a:off x="88932" y="-76199"/>
            <a:ext cx="85205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>
                <a:solidFill>
                  <a:srgbClr val="0B5394"/>
                </a:solidFill>
                <a:latin typeface="Constantia" panose="02030602050306030303" pitchFamily="18" charset="0"/>
              </a:rPr>
              <a:t>Galleries </a:t>
            </a:r>
            <a: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/>
            </a:r>
            <a:b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</a:br>
            <a: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Wireframe</a:t>
            </a:r>
            <a:endParaRPr lang="en" sz="2000" b="1" dirty="0">
              <a:solidFill>
                <a:srgbClr val="0B5394"/>
              </a:solidFill>
              <a:latin typeface="Constantia" panose="02030602050306030303" pitchFamily="18" charset="0"/>
            </a:endParaRPr>
          </a:p>
          <a:p>
            <a:pPr lvl="0" algn="l" rtl="0">
              <a:spcBef>
                <a:spcPts val="0"/>
              </a:spcBef>
              <a:buNone/>
            </a:pPr>
            <a:endParaRPr sz="2000" b="1" dirty="0">
              <a:solidFill>
                <a:srgbClr val="0B539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0" y="0"/>
            <a:ext cx="147300" cy="335099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44" y="0"/>
            <a:ext cx="4478768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9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80"/>
            <a:ext cx="9144000" cy="427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ctrTitle" idx="4294967295"/>
          </p:nvPr>
        </p:nvSpPr>
        <p:spPr>
          <a:xfrm>
            <a:off x="147300" y="-76199"/>
            <a:ext cx="85205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Shopping</a:t>
            </a:r>
            <a:b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</a:br>
            <a: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Wireframe</a:t>
            </a:r>
            <a:endParaRPr lang="en" sz="2000" b="1" dirty="0">
              <a:solidFill>
                <a:srgbClr val="0B5394"/>
              </a:solidFill>
              <a:latin typeface="Constantia" panose="02030602050306030303" pitchFamily="18" charset="0"/>
            </a:endParaRPr>
          </a:p>
          <a:p>
            <a:pPr lvl="0" algn="l" rtl="0">
              <a:spcBef>
                <a:spcPts val="0"/>
              </a:spcBef>
              <a:buNone/>
            </a:pPr>
            <a:endParaRPr sz="2000" b="1" dirty="0">
              <a:solidFill>
                <a:srgbClr val="0B539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0" y="0"/>
            <a:ext cx="147300" cy="574158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765" y="0"/>
            <a:ext cx="4540469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ctrTitle" idx="4294967295"/>
          </p:nvPr>
        </p:nvSpPr>
        <p:spPr>
          <a:xfrm>
            <a:off x="147300" y="-76199"/>
            <a:ext cx="85205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Search</a:t>
            </a:r>
            <a:b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</a:br>
            <a:r>
              <a:rPr lang="en" sz="2000" b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Wireframe</a:t>
            </a:r>
            <a:endParaRPr lang="en" sz="2000" b="1" dirty="0">
              <a:solidFill>
                <a:srgbClr val="0B5394"/>
              </a:solidFill>
              <a:latin typeface="Constantia" panose="02030602050306030303" pitchFamily="18" charset="0"/>
            </a:endParaRPr>
          </a:p>
          <a:p>
            <a:pPr lvl="0" algn="l" rtl="0">
              <a:spcBef>
                <a:spcPts val="0"/>
              </a:spcBef>
              <a:buNone/>
            </a:pPr>
            <a:endParaRPr sz="2000" b="1" dirty="0">
              <a:solidFill>
                <a:srgbClr val="0B539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0" y="0"/>
            <a:ext cx="147300" cy="595423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01" y="0"/>
            <a:ext cx="4663197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4294967295"/>
          </p:nvPr>
        </p:nvSpPr>
        <p:spPr>
          <a:xfrm>
            <a:off x="38075" y="671849"/>
            <a:ext cx="9067799" cy="39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B5394"/>
              </a:buClr>
              <a:buChar char="●"/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Business </a:t>
            </a:r>
            <a:r>
              <a:rPr lang="en" dirty="0" smtClean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travelers 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look for an information space which well </a:t>
            </a:r>
            <a:r>
              <a:rPr lang="en" dirty="0">
                <a:solidFill>
                  <a:srgbClr val="0B5394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integrates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 the business and leisure components of their trips</a:t>
            </a:r>
          </a:p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B5394"/>
              </a:buClr>
              <a:buChar char="●"/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Most users prefer using the </a:t>
            </a:r>
            <a:r>
              <a:rPr lang="en" dirty="0">
                <a:solidFill>
                  <a:srgbClr val="0B5394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computer/laptop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 vs mobile phones for travel planning</a:t>
            </a:r>
          </a:p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B5394"/>
              </a:buClr>
              <a:buChar char="●"/>
            </a:pPr>
            <a:r>
              <a:rPr lang="en" dirty="0" smtClean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Business travelers 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look for </a:t>
            </a:r>
            <a:r>
              <a:rPr lang="en" dirty="0">
                <a:solidFill>
                  <a:srgbClr val="0B5394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local activities 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and events to engage in and enjoy</a:t>
            </a:r>
          </a:p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B5394"/>
              </a:buClr>
              <a:buChar char="●"/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Users want to integrate travel itinerary and activities onto a </a:t>
            </a:r>
            <a:r>
              <a:rPr lang="en" dirty="0">
                <a:solidFill>
                  <a:srgbClr val="0B5394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calendar app</a:t>
            </a:r>
          </a:p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B5394"/>
              </a:buClr>
              <a:buChar char="●"/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Users wants to know the attraction spots and budget plan </a:t>
            </a:r>
            <a:r>
              <a:rPr lang="en" dirty="0">
                <a:solidFill>
                  <a:srgbClr val="0B5394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before planning itinerary</a:t>
            </a:r>
          </a:p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B5394"/>
              </a:buClr>
              <a:buChar char="●"/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Users want reviews and recommendations made by </a:t>
            </a:r>
            <a:r>
              <a:rPr lang="en" dirty="0">
                <a:solidFill>
                  <a:srgbClr val="0B5394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seasoned </a:t>
            </a:r>
            <a:r>
              <a:rPr lang="en" dirty="0" smtClean="0">
                <a:solidFill>
                  <a:srgbClr val="0B5394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travelers</a:t>
            </a:r>
            <a:r>
              <a:rPr lang="en" dirty="0" smtClean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 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and </a:t>
            </a:r>
            <a:r>
              <a:rPr lang="en" dirty="0">
                <a:solidFill>
                  <a:srgbClr val="0B5394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locals</a:t>
            </a:r>
          </a:p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B5394"/>
              </a:buClr>
              <a:buChar char="●"/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Our research shows that the term ‘Bleisure Travel’ </a:t>
            </a:r>
            <a:r>
              <a:rPr lang="en" dirty="0" smtClean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can be 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  <a:latin typeface="Constantia" panose="02030602050306030303" pitchFamily="18" charset="0"/>
              </a:rPr>
              <a:t>polarizing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b="1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-25" y="0"/>
            <a:ext cx="9144000" cy="558599"/>
          </a:xfrm>
          <a:prstGeom prst="rect">
            <a:avLst/>
          </a:prstGeom>
          <a:gradFill flip="none" rotWithShape="1">
            <a:gsLst>
              <a:gs pos="0">
                <a:srgbClr val="00509B">
                  <a:shade val="30000"/>
                  <a:satMod val="115000"/>
                </a:srgbClr>
              </a:gs>
              <a:gs pos="50000">
                <a:srgbClr val="00509B">
                  <a:shade val="67500"/>
                  <a:satMod val="115000"/>
                </a:srgbClr>
              </a:gs>
              <a:gs pos="100000">
                <a:srgbClr val="00509B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title" idx="4294967295"/>
          </p:nvPr>
        </p:nvSpPr>
        <p:spPr>
          <a:xfrm>
            <a:off x="559325" y="0"/>
            <a:ext cx="3749399" cy="32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FFFF"/>
                </a:solidFill>
                <a:latin typeface="Constantia" panose="02030602050306030303" pitchFamily="18" charset="0"/>
              </a:rPr>
              <a:t>LESSONS LEARNED 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-32925" y="-347250"/>
            <a:ext cx="699599" cy="7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sz="6700" b="1" i="1" dirty="0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rPr>
              <a:t>5</a:t>
            </a:r>
            <a:endParaRPr lang="en" sz="6700" b="1" i="1" dirty="0">
              <a:solidFill>
                <a:schemeClr val="lt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-25" y="0"/>
            <a:ext cx="9144000" cy="558599"/>
          </a:xfrm>
          <a:prstGeom prst="rect">
            <a:avLst/>
          </a:prstGeom>
          <a:gradFill flip="none" rotWithShape="1">
            <a:gsLst>
              <a:gs pos="0">
                <a:srgbClr val="00509B">
                  <a:shade val="30000"/>
                  <a:satMod val="115000"/>
                </a:srgbClr>
              </a:gs>
              <a:gs pos="50000">
                <a:srgbClr val="00509B">
                  <a:shade val="67500"/>
                  <a:satMod val="115000"/>
                </a:srgbClr>
              </a:gs>
              <a:gs pos="100000">
                <a:srgbClr val="00509B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title" idx="4294967295"/>
          </p:nvPr>
        </p:nvSpPr>
        <p:spPr>
          <a:xfrm>
            <a:off x="635525" y="0"/>
            <a:ext cx="5519400" cy="32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FFFFFF"/>
                </a:solidFill>
                <a:latin typeface="Constantia" panose="02030602050306030303" pitchFamily="18" charset="0"/>
              </a:rPr>
              <a:t>FUTURE </a:t>
            </a:r>
            <a:r>
              <a:rPr lang="e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SCOPE</a:t>
            </a:r>
            <a:endParaRPr lang="en" sz="2400" b="1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FFFFFF"/>
              </a:solidFill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-32925" y="-347250"/>
            <a:ext cx="699599" cy="7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700" b="1" i="1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rPr>
              <a:t>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7" y="936473"/>
            <a:ext cx="2017765" cy="1513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66" y="846307"/>
            <a:ext cx="1711542" cy="17115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95" y="597095"/>
            <a:ext cx="2519464" cy="24362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8" r="21415"/>
          <a:stretch/>
        </p:blipFill>
        <p:spPr>
          <a:xfrm>
            <a:off x="2216053" y="955929"/>
            <a:ext cx="2451370" cy="14757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4174" y="2848887"/>
            <a:ext cx="2187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Constantia" panose="02030602050306030303" pitchFamily="18" charset="0"/>
              </a:rPr>
              <a:t>More </a:t>
            </a:r>
            <a:r>
              <a:rPr lang="en-US" sz="1800" b="1" i="1" dirty="0" smtClean="0">
                <a:solidFill>
                  <a:srgbClr val="004490"/>
                </a:solidFill>
                <a:latin typeface="Constantia" panose="02030602050306030303" pitchFamily="18" charset="0"/>
              </a:rPr>
              <a:t>B2B relationships </a:t>
            </a:r>
            <a:r>
              <a:rPr lang="en-US" sz="1800" b="1" i="1" dirty="0" smtClean="0">
                <a:latin typeface="Constantia" panose="02030602050306030303" pitchFamily="18" charset="0"/>
              </a:rPr>
              <a:t>for endorsements</a:t>
            </a:r>
            <a:endParaRPr lang="en-US" sz="1800" b="1" i="1" dirty="0">
              <a:latin typeface="Constantia" panose="0203060205030603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69154" y="2829214"/>
            <a:ext cx="2187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Constantia" panose="02030602050306030303" pitchFamily="18" charset="0"/>
              </a:rPr>
              <a:t>Prototype </a:t>
            </a:r>
            <a:r>
              <a:rPr lang="en-US" sz="1800" b="1" i="1" dirty="0" smtClean="0">
                <a:solidFill>
                  <a:srgbClr val="00509B"/>
                </a:solidFill>
                <a:latin typeface="Constantia" panose="02030602050306030303" pitchFamily="18" charset="0"/>
              </a:rPr>
              <a:t>testing</a:t>
            </a:r>
            <a:r>
              <a:rPr lang="en-US" sz="1800" b="1" i="1" dirty="0" smtClean="0">
                <a:latin typeface="Constantia" panose="02030602050306030303" pitchFamily="18" charset="0"/>
              </a:rPr>
              <a:t> to observe users’ </a:t>
            </a:r>
            <a:r>
              <a:rPr lang="en-US" sz="1800" b="1" i="1" dirty="0" smtClean="0">
                <a:solidFill>
                  <a:schemeClr val="tx1"/>
                </a:solidFill>
                <a:latin typeface="Constantia" panose="02030602050306030303" pitchFamily="18" charset="0"/>
              </a:rPr>
              <a:t>desire lines </a:t>
            </a:r>
            <a:r>
              <a:rPr lang="en-US" sz="1800" b="1" i="1" dirty="0" smtClean="0">
                <a:latin typeface="Constantia" panose="02030602050306030303" pitchFamily="18" charset="0"/>
              </a:rPr>
              <a:t>and incorporating changes to information organization &amp; navigation</a:t>
            </a:r>
            <a:endParaRPr lang="en-US" sz="1800" b="1" i="1" dirty="0">
              <a:latin typeface="Constantia" panose="0203060205030603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4035" y="3014086"/>
            <a:ext cx="2347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Constantia" panose="02030602050306030303" pitchFamily="18" charset="0"/>
              </a:rPr>
              <a:t>Develop a parallel </a:t>
            </a:r>
            <a:r>
              <a:rPr lang="en-US" sz="1800" b="1" i="1" dirty="0" smtClean="0">
                <a:solidFill>
                  <a:srgbClr val="00509B"/>
                </a:solidFill>
                <a:latin typeface="Constantia" panose="02030602050306030303" pitchFamily="18" charset="0"/>
              </a:rPr>
              <a:t>mobile</a:t>
            </a:r>
            <a:r>
              <a:rPr lang="en-US" sz="1800" b="1" i="1" dirty="0" smtClean="0">
                <a:latin typeface="Constantia" panose="02030602050306030303" pitchFamily="18" charset="0"/>
              </a:rPr>
              <a:t> application to meet the needs of our </a:t>
            </a:r>
            <a:r>
              <a:rPr lang="en-US" sz="1800" b="1" i="1" dirty="0" smtClean="0">
                <a:solidFill>
                  <a:srgbClr val="00509B"/>
                </a:solidFill>
                <a:latin typeface="Constantia" panose="02030602050306030303" pitchFamily="18" charset="0"/>
              </a:rPr>
              <a:t>on the go </a:t>
            </a:r>
            <a:r>
              <a:rPr lang="en-US" sz="1800" b="1" i="1" dirty="0" err="1" smtClean="0">
                <a:latin typeface="Constantia" panose="02030602050306030303" pitchFamily="18" charset="0"/>
              </a:rPr>
              <a:t>bleisure</a:t>
            </a:r>
            <a:r>
              <a:rPr lang="en-US" sz="1800" b="1" i="1" dirty="0" smtClean="0">
                <a:latin typeface="Constantia" panose="02030602050306030303" pitchFamily="18" charset="0"/>
              </a:rPr>
              <a:t> travelers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99652" y="2963492"/>
            <a:ext cx="2187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Constantia" panose="02030602050306030303" pitchFamily="18" charset="0"/>
              </a:rPr>
              <a:t>Including </a:t>
            </a:r>
            <a:r>
              <a:rPr lang="en-US" sz="1800" b="1" i="1" dirty="0" smtClean="0">
                <a:solidFill>
                  <a:srgbClr val="004490"/>
                </a:solidFill>
                <a:latin typeface="Constantia" panose="02030602050306030303" pitchFamily="18" charset="0"/>
              </a:rPr>
              <a:t>international languages </a:t>
            </a:r>
            <a:r>
              <a:rPr lang="en-US" sz="1800" b="1" i="1" dirty="0" smtClean="0">
                <a:latin typeface="Constantia" panose="02030602050306030303" pitchFamily="18" charset="0"/>
              </a:rPr>
              <a:t>to better cater a </a:t>
            </a:r>
            <a:r>
              <a:rPr lang="en-US" sz="1800" b="1" i="1" dirty="0" smtClean="0">
                <a:solidFill>
                  <a:srgbClr val="004490"/>
                </a:solidFill>
                <a:latin typeface="Constantia" panose="02030602050306030303" pitchFamily="18" charset="0"/>
              </a:rPr>
              <a:t>global audience</a:t>
            </a:r>
            <a:endParaRPr lang="en-US" sz="1800" b="1" i="1" dirty="0">
              <a:solidFill>
                <a:srgbClr val="004490"/>
              </a:solidFill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6"/>
          <p:cNvSpPr/>
          <p:nvPr/>
        </p:nvSpPr>
        <p:spPr>
          <a:xfrm>
            <a:off x="-25" y="0"/>
            <a:ext cx="9144000" cy="558599"/>
          </a:xfrm>
          <a:prstGeom prst="rect">
            <a:avLst/>
          </a:prstGeom>
          <a:gradFill flip="none" rotWithShape="1">
            <a:gsLst>
              <a:gs pos="0">
                <a:srgbClr val="00509B">
                  <a:shade val="30000"/>
                  <a:satMod val="115000"/>
                </a:srgbClr>
              </a:gs>
              <a:gs pos="50000">
                <a:srgbClr val="00509B">
                  <a:shade val="67500"/>
                  <a:satMod val="115000"/>
                </a:srgbClr>
              </a:gs>
              <a:gs pos="100000">
                <a:srgbClr val="00509B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3D85C6"/>
              </a:solidFill>
            </a:endParaRPr>
          </a:p>
        </p:txBody>
      </p:sp>
      <p:sp>
        <p:nvSpPr>
          <p:cNvPr id="9" name="Shape 77"/>
          <p:cNvSpPr txBox="1">
            <a:spLocks/>
          </p:cNvSpPr>
          <p:nvPr/>
        </p:nvSpPr>
        <p:spPr>
          <a:xfrm>
            <a:off x="559325" y="0"/>
            <a:ext cx="3749399" cy="32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altLang="zh-C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STRATEGY</a:t>
            </a:r>
            <a:endParaRPr lang="en" sz="2400" b="1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0" name="Shape 78"/>
          <p:cNvSpPr txBox="1"/>
          <p:nvPr/>
        </p:nvSpPr>
        <p:spPr>
          <a:xfrm>
            <a:off x="-32925" y="-347250"/>
            <a:ext cx="699599" cy="7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6700" b="1" i="1" dirty="0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rPr>
              <a:t>2</a:t>
            </a:r>
            <a:endParaRPr lang="en" sz="6700" b="1" i="1" dirty="0">
              <a:solidFill>
                <a:schemeClr val="lt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600"/>
            <a:ext cx="2986390" cy="23638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394" y="3343070"/>
            <a:ext cx="276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Constantia" panose="02030602050306030303" pitchFamily="18" charset="0"/>
              </a:rPr>
              <a:t>Aligning the clients’ business goals with our mission to </a:t>
            </a:r>
            <a:r>
              <a:rPr lang="en-US" sz="1800" b="1" i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strategize</a:t>
            </a:r>
            <a:r>
              <a:rPr lang="en-US" sz="1800" b="1" i="1" dirty="0" smtClean="0">
                <a:latin typeface="Constantia" panose="02030602050306030303" pitchFamily="18" charset="0"/>
              </a:rPr>
              <a:t> solutions</a:t>
            </a:r>
            <a:endParaRPr lang="en-US" sz="1800" b="1" i="1" dirty="0">
              <a:latin typeface="Constantia" panose="0203060205030603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8"/>
          <a:stretch/>
        </p:blipFill>
        <p:spPr>
          <a:xfrm>
            <a:off x="3479265" y="789116"/>
            <a:ext cx="2295727" cy="25474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45802" y="3343070"/>
            <a:ext cx="276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Constantia" panose="02030602050306030303" pitchFamily="18" charset="0"/>
              </a:rPr>
              <a:t>Research to discover </a:t>
            </a:r>
            <a:r>
              <a:rPr lang="en-US" sz="1800" b="1" i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user needs </a:t>
            </a:r>
            <a:r>
              <a:rPr lang="en-US" sz="1800" b="1" i="1" dirty="0" smtClean="0">
                <a:latin typeface="Constantia" panose="02030602050306030303" pitchFamily="18" charset="0"/>
              </a:rPr>
              <a:t>and explore more targeted pieces of information</a:t>
            </a:r>
            <a:endParaRPr lang="en-US" sz="1800" b="1" i="1" dirty="0">
              <a:latin typeface="Constantia" panose="02030602050306030303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" r="8078"/>
          <a:stretch/>
        </p:blipFill>
        <p:spPr>
          <a:xfrm>
            <a:off x="6325276" y="928199"/>
            <a:ext cx="2494493" cy="22693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91194" y="3330098"/>
            <a:ext cx="27626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Constantia" panose="02030602050306030303" pitchFamily="18" charset="0"/>
              </a:rPr>
              <a:t>Imbibed our vision &amp; research to approach all architecture &amp; design keeping in mind the </a:t>
            </a:r>
            <a:r>
              <a:rPr lang="en-US" sz="1800" b="1" i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context</a:t>
            </a:r>
            <a:r>
              <a:rPr lang="en-US" sz="1800" b="1" i="1" dirty="0" smtClean="0">
                <a:latin typeface="Constantia" panose="02030602050306030303" pitchFamily="18" charset="0"/>
              </a:rPr>
              <a:t>, </a:t>
            </a:r>
            <a:r>
              <a:rPr lang="en-US" sz="1800" b="1" i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content</a:t>
            </a:r>
            <a:r>
              <a:rPr lang="en-US" sz="1800" b="1" i="1" dirty="0" smtClean="0">
                <a:latin typeface="Constantia" panose="02030602050306030303" pitchFamily="18" charset="0"/>
              </a:rPr>
              <a:t> and </a:t>
            </a:r>
            <a:r>
              <a:rPr lang="en-US" sz="1800" b="1" i="1" dirty="0" smtClean="0">
                <a:solidFill>
                  <a:srgbClr val="0B5394"/>
                </a:solidFill>
                <a:latin typeface="Constantia" panose="02030602050306030303" pitchFamily="18" charset="0"/>
              </a:rPr>
              <a:t>users</a:t>
            </a:r>
            <a:endParaRPr lang="en-US" sz="1800" b="1" i="1" dirty="0">
              <a:solidFill>
                <a:srgbClr val="0B5394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28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6"/>
          <p:cNvSpPr/>
          <p:nvPr/>
        </p:nvSpPr>
        <p:spPr>
          <a:xfrm>
            <a:off x="-25" y="0"/>
            <a:ext cx="9144000" cy="558599"/>
          </a:xfrm>
          <a:prstGeom prst="rect">
            <a:avLst/>
          </a:prstGeom>
          <a:gradFill flip="none" rotWithShape="1">
            <a:gsLst>
              <a:gs pos="0">
                <a:srgbClr val="00509B">
                  <a:shade val="30000"/>
                  <a:satMod val="115000"/>
                </a:srgbClr>
              </a:gs>
              <a:gs pos="50000">
                <a:srgbClr val="00509B">
                  <a:shade val="67500"/>
                  <a:satMod val="115000"/>
                </a:srgbClr>
              </a:gs>
              <a:gs pos="100000">
                <a:srgbClr val="00509B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3D85C6"/>
              </a:solidFill>
            </a:endParaRPr>
          </a:p>
        </p:txBody>
      </p:sp>
      <p:sp>
        <p:nvSpPr>
          <p:cNvPr id="6" name="Shape 77"/>
          <p:cNvSpPr txBox="1">
            <a:spLocks/>
          </p:cNvSpPr>
          <p:nvPr/>
        </p:nvSpPr>
        <p:spPr>
          <a:xfrm>
            <a:off x="559325" y="0"/>
            <a:ext cx="6755875" cy="430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altLang="zh-C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RESEARCH</a:t>
            </a:r>
            <a:r>
              <a:rPr lang="zh-CN" altLang="en-US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  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SWOT</a:t>
            </a:r>
            <a:r>
              <a:rPr lang="zh-CN" altLang="en-US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ANALYSIS</a:t>
            </a:r>
            <a:endParaRPr lang="en" sz="2400" b="1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Shape 78"/>
          <p:cNvSpPr txBox="1"/>
          <p:nvPr/>
        </p:nvSpPr>
        <p:spPr>
          <a:xfrm>
            <a:off x="-32925" y="-347250"/>
            <a:ext cx="699599" cy="7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6700" b="1" i="1" dirty="0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rPr>
              <a:t>3</a:t>
            </a:r>
            <a:endParaRPr lang="en" sz="6700" b="1" i="1" dirty="0">
              <a:solidFill>
                <a:schemeClr val="lt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9" name="直线连接符 8"/>
          <p:cNvCxnSpPr/>
          <p:nvPr/>
        </p:nvCxnSpPr>
        <p:spPr>
          <a:xfrm flipH="1">
            <a:off x="2244435" y="-216131"/>
            <a:ext cx="482138" cy="9937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46082"/>
              </p:ext>
            </p:extLst>
          </p:nvPr>
        </p:nvGraphicFramePr>
        <p:xfrm>
          <a:off x="218143" y="639401"/>
          <a:ext cx="8677074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5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93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98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FEATURES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tantia" panose="02030602050306030303" pitchFamily="18" charset="0"/>
                        </a:rPr>
                        <a:t>HIPMUNK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tantia" panose="02030602050306030303" pitchFamily="18" charset="0"/>
                        </a:rPr>
                        <a:t>CTRIP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tantia" panose="02030602050306030303" pitchFamily="18" charset="0"/>
                        </a:rPr>
                        <a:t>MOMONDO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tantia" panose="02030602050306030303" pitchFamily="18" charset="0"/>
                        </a:rPr>
                        <a:t>KAYAK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tantia" panose="02030602050306030303" pitchFamily="18" charset="0"/>
                        </a:rPr>
                        <a:t>EXPEDIA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8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Packages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36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Flights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8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Hotels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8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Car Rentals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8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Recommendations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541160"/>
              </p:ext>
            </p:extLst>
          </p:nvPr>
        </p:nvGraphicFramePr>
        <p:xfrm>
          <a:off x="222254" y="2468201"/>
          <a:ext cx="8677074" cy="2133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8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5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93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9854">
                <a:tc>
                  <a:txBody>
                    <a:bodyPr/>
                    <a:lstStyle/>
                    <a:p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8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Local Recommendations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36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Multimedia Recommendations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8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Maps synced with app/site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8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Calendar synced</a:t>
                      </a:r>
                      <a:r>
                        <a:rPr lang="en-US" baseline="0" dirty="0" smtClean="0">
                          <a:latin typeface="Constantia" panose="02030602050306030303" pitchFamily="18" charset="0"/>
                        </a:rPr>
                        <a:t> with app/site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8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Customized itinerary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8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tantia" panose="02030602050306030303" pitchFamily="18" charset="0"/>
                        </a:rPr>
                        <a:t>Event</a:t>
                      </a:r>
                      <a:r>
                        <a:rPr lang="en-US" baseline="0" dirty="0" smtClean="0">
                          <a:latin typeface="Constantia" panose="02030602050306030303" pitchFamily="18" charset="0"/>
                        </a:rPr>
                        <a:t> Suggestions</a:t>
                      </a:r>
                      <a:endParaRPr lang="en-US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3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3" y="729903"/>
            <a:ext cx="2947382" cy="39298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20" y="729904"/>
            <a:ext cx="3929842" cy="3929842"/>
          </a:xfrm>
          <a:prstGeom prst="rect">
            <a:avLst/>
          </a:prstGeom>
        </p:spPr>
      </p:pic>
      <p:sp>
        <p:nvSpPr>
          <p:cNvPr id="9" name="Shape 76"/>
          <p:cNvSpPr/>
          <p:nvPr/>
        </p:nvSpPr>
        <p:spPr>
          <a:xfrm>
            <a:off x="-25" y="0"/>
            <a:ext cx="9144000" cy="558599"/>
          </a:xfrm>
          <a:prstGeom prst="rect">
            <a:avLst/>
          </a:prstGeom>
          <a:gradFill flip="none" rotWithShape="1">
            <a:gsLst>
              <a:gs pos="0">
                <a:srgbClr val="00509B">
                  <a:shade val="30000"/>
                  <a:satMod val="115000"/>
                </a:srgbClr>
              </a:gs>
              <a:gs pos="50000">
                <a:srgbClr val="00509B">
                  <a:shade val="67500"/>
                  <a:satMod val="115000"/>
                </a:srgbClr>
              </a:gs>
              <a:gs pos="100000">
                <a:srgbClr val="00509B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3D85C6"/>
              </a:solidFill>
            </a:endParaRPr>
          </a:p>
        </p:txBody>
      </p:sp>
      <p:sp>
        <p:nvSpPr>
          <p:cNvPr id="10" name="Shape 77"/>
          <p:cNvSpPr txBox="1">
            <a:spLocks/>
          </p:cNvSpPr>
          <p:nvPr/>
        </p:nvSpPr>
        <p:spPr>
          <a:xfrm>
            <a:off x="559325" y="0"/>
            <a:ext cx="6755875" cy="430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altLang="zh-C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RESEARCH</a:t>
            </a:r>
            <a:r>
              <a:rPr lang="zh-CN" altLang="en-US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  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CARD</a:t>
            </a:r>
            <a:r>
              <a:rPr lang="zh-CN" altLang="en-US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altLang="zh-C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SORTS</a:t>
            </a:r>
            <a:endParaRPr lang="en" sz="2400" b="1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Shape 78"/>
          <p:cNvSpPr txBox="1"/>
          <p:nvPr/>
        </p:nvSpPr>
        <p:spPr>
          <a:xfrm>
            <a:off x="-32925" y="-347250"/>
            <a:ext cx="699599" cy="7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6700" b="1" i="1" dirty="0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rPr>
              <a:t>3</a:t>
            </a:r>
            <a:endParaRPr lang="en" sz="6700" b="1" i="1" dirty="0">
              <a:solidFill>
                <a:schemeClr val="lt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H="1">
            <a:off x="2334128" y="-216131"/>
            <a:ext cx="428541" cy="77473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98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599"/>
            <a:ext cx="9144000" cy="4557713"/>
          </a:xfrm>
          <a:prstGeom prst="rect">
            <a:avLst/>
          </a:prstGeom>
        </p:spPr>
      </p:pic>
      <p:sp>
        <p:nvSpPr>
          <p:cNvPr id="5" name="Shape 76"/>
          <p:cNvSpPr/>
          <p:nvPr/>
        </p:nvSpPr>
        <p:spPr>
          <a:xfrm>
            <a:off x="-25" y="0"/>
            <a:ext cx="9144000" cy="558599"/>
          </a:xfrm>
          <a:prstGeom prst="rect">
            <a:avLst/>
          </a:prstGeom>
          <a:gradFill flip="none" rotWithShape="1">
            <a:gsLst>
              <a:gs pos="0">
                <a:srgbClr val="00509B">
                  <a:shade val="30000"/>
                  <a:satMod val="115000"/>
                </a:srgbClr>
              </a:gs>
              <a:gs pos="50000">
                <a:srgbClr val="00509B">
                  <a:shade val="67500"/>
                  <a:satMod val="115000"/>
                </a:srgbClr>
              </a:gs>
              <a:gs pos="100000">
                <a:srgbClr val="00509B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3D85C6"/>
              </a:solidFill>
            </a:endParaRPr>
          </a:p>
        </p:txBody>
      </p:sp>
      <p:sp>
        <p:nvSpPr>
          <p:cNvPr id="6" name="Shape 77"/>
          <p:cNvSpPr txBox="1">
            <a:spLocks/>
          </p:cNvSpPr>
          <p:nvPr/>
        </p:nvSpPr>
        <p:spPr>
          <a:xfrm>
            <a:off x="559325" y="0"/>
            <a:ext cx="6755875" cy="430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altLang="zh-C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RESEARCH</a:t>
            </a:r>
            <a:r>
              <a:rPr lang="zh-CN" altLang="en-US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  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SURVEY</a:t>
            </a:r>
            <a:endParaRPr lang="en" sz="2400" b="1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Shape 78"/>
          <p:cNvSpPr txBox="1"/>
          <p:nvPr/>
        </p:nvSpPr>
        <p:spPr>
          <a:xfrm>
            <a:off x="-32925" y="-347250"/>
            <a:ext cx="699599" cy="7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6700" b="1" i="1" dirty="0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rPr>
              <a:t>3</a:t>
            </a:r>
            <a:endParaRPr lang="en" sz="6700" b="1" i="1" dirty="0">
              <a:solidFill>
                <a:schemeClr val="lt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2244435" y="-216131"/>
            <a:ext cx="482138" cy="9937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57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76"/>
          <p:cNvSpPr/>
          <p:nvPr/>
        </p:nvSpPr>
        <p:spPr>
          <a:xfrm>
            <a:off x="-25" y="0"/>
            <a:ext cx="9144000" cy="558599"/>
          </a:xfrm>
          <a:prstGeom prst="rect">
            <a:avLst/>
          </a:prstGeom>
          <a:gradFill flip="none" rotWithShape="1">
            <a:gsLst>
              <a:gs pos="0">
                <a:srgbClr val="00509B">
                  <a:shade val="30000"/>
                  <a:satMod val="115000"/>
                </a:srgbClr>
              </a:gs>
              <a:gs pos="50000">
                <a:srgbClr val="00509B">
                  <a:shade val="67500"/>
                  <a:satMod val="115000"/>
                </a:srgbClr>
              </a:gs>
              <a:gs pos="100000">
                <a:srgbClr val="00509B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3D85C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4275" t="20727" r="47690" b="71856"/>
          <a:stretch/>
        </p:blipFill>
        <p:spPr>
          <a:xfrm>
            <a:off x="-25" y="-1735"/>
            <a:ext cx="3647551" cy="5426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28" y="1539060"/>
            <a:ext cx="2214131" cy="19779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5" y="2059259"/>
            <a:ext cx="1145026" cy="1145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0" y="2059259"/>
            <a:ext cx="998710" cy="11450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15900" y="3028782"/>
            <a:ext cx="1770841" cy="564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2334393490"/>
              </p:ext>
            </p:extLst>
          </p:nvPr>
        </p:nvGraphicFramePr>
        <p:xfrm>
          <a:off x="1363494" y="64742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363494" y="3659226"/>
            <a:ext cx="104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3E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25%</a:t>
            </a:r>
            <a:endParaRPr lang="en-US" sz="3600" dirty="0">
              <a:solidFill>
                <a:srgbClr val="003E8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94715" y="3670111"/>
            <a:ext cx="104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3E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3600" dirty="0" smtClean="0">
                <a:solidFill>
                  <a:srgbClr val="003E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endParaRPr lang="en-US" sz="3600" dirty="0">
              <a:solidFill>
                <a:srgbClr val="003E8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28" grpId="0">
        <p:bldAsOne/>
      </p:bldGraphic>
      <p:bldP spid="29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6"/>
          <p:cNvSpPr/>
          <p:nvPr/>
        </p:nvSpPr>
        <p:spPr>
          <a:xfrm>
            <a:off x="-9753" y="0"/>
            <a:ext cx="9144000" cy="558599"/>
          </a:xfrm>
          <a:prstGeom prst="rect">
            <a:avLst/>
          </a:prstGeom>
          <a:gradFill flip="none" rotWithShape="1">
            <a:gsLst>
              <a:gs pos="0">
                <a:srgbClr val="00509B">
                  <a:shade val="30000"/>
                  <a:satMod val="115000"/>
                </a:srgbClr>
              </a:gs>
              <a:gs pos="50000">
                <a:srgbClr val="00509B">
                  <a:shade val="67500"/>
                  <a:satMod val="115000"/>
                </a:srgbClr>
              </a:gs>
              <a:gs pos="100000">
                <a:srgbClr val="00509B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3D85C6"/>
              </a:solidFill>
            </a:endParaRPr>
          </a:p>
        </p:txBody>
      </p:sp>
      <p:sp>
        <p:nvSpPr>
          <p:cNvPr id="5" name="Shape 77"/>
          <p:cNvSpPr txBox="1">
            <a:spLocks/>
          </p:cNvSpPr>
          <p:nvPr/>
        </p:nvSpPr>
        <p:spPr>
          <a:xfrm>
            <a:off x="72942" y="9728"/>
            <a:ext cx="6755875" cy="430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altLang="zh-C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HOME PAGE WIREFRAME</a:t>
            </a:r>
            <a:endParaRPr lang="en" sz="2400" b="1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0879" y="2324100"/>
            <a:ext cx="1870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509B"/>
                </a:solidFill>
                <a:latin typeface="Constantia" charset="0"/>
                <a:ea typeface="Constantia" charset="0"/>
                <a:cs typeface="Constantia" charset="0"/>
              </a:rPr>
              <a:t>Demonstration</a:t>
            </a:r>
            <a:endParaRPr lang="en-US" sz="2000" dirty="0">
              <a:solidFill>
                <a:srgbClr val="00509B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2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6"/>
          <p:cNvSpPr/>
          <p:nvPr/>
        </p:nvSpPr>
        <p:spPr>
          <a:xfrm>
            <a:off x="-25" y="0"/>
            <a:ext cx="9144000" cy="558599"/>
          </a:xfrm>
          <a:prstGeom prst="rect">
            <a:avLst/>
          </a:prstGeom>
          <a:gradFill flip="none" rotWithShape="1">
            <a:gsLst>
              <a:gs pos="0">
                <a:srgbClr val="00509B">
                  <a:shade val="30000"/>
                  <a:satMod val="115000"/>
                </a:srgbClr>
              </a:gs>
              <a:gs pos="50000">
                <a:srgbClr val="00509B">
                  <a:shade val="67500"/>
                  <a:satMod val="115000"/>
                </a:srgbClr>
              </a:gs>
              <a:gs pos="100000">
                <a:srgbClr val="00509B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3D85C6"/>
              </a:solidFill>
            </a:endParaRPr>
          </a:p>
        </p:txBody>
      </p:sp>
      <p:sp>
        <p:nvSpPr>
          <p:cNvPr id="5" name="Shape 77"/>
          <p:cNvSpPr txBox="1">
            <a:spLocks/>
          </p:cNvSpPr>
          <p:nvPr/>
        </p:nvSpPr>
        <p:spPr>
          <a:xfrm>
            <a:off x="160491" y="0"/>
            <a:ext cx="6755875" cy="430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altLang="zh-CN" sz="2400" b="1" dirty="0" smtClean="0">
                <a:solidFill>
                  <a:srgbClr val="FFFFFF"/>
                </a:solidFill>
                <a:latin typeface="Constantia" panose="02030602050306030303" pitchFamily="18" charset="0"/>
              </a:rPr>
              <a:t>HOME PAGE NAVIGATION WIREFRAME</a:t>
            </a:r>
            <a:endParaRPr lang="en" sz="2400" b="1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40" b="78708"/>
          <a:stretch/>
        </p:blipFill>
        <p:spPr>
          <a:xfrm>
            <a:off x="1737179" y="637954"/>
            <a:ext cx="5633893" cy="440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383</Words>
  <Application>Microsoft Office PowerPoint</Application>
  <PresentationFormat>On-screen Show (16:9)</PresentationFormat>
  <Paragraphs>99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Constantia</vt:lpstr>
      <vt:lpstr>Droid Serif</vt:lpstr>
      <vt:lpstr>Times New Roman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Activities Wireframe </vt:lpstr>
      <vt:lpstr>Activities  Wireframe </vt:lpstr>
      <vt:lpstr>PowerPoint Presentation</vt:lpstr>
      <vt:lpstr>PowerPoint Presentation</vt:lpstr>
      <vt:lpstr>Galleries  Wireframe </vt:lpstr>
      <vt:lpstr>PowerPoint Presentation</vt:lpstr>
      <vt:lpstr>PowerPoint Presentation</vt:lpstr>
      <vt:lpstr>Shopping Wireframe </vt:lpstr>
      <vt:lpstr>Search Wireframe </vt:lpstr>
      <vt:lpstr>LESSONS LEARNED </vt:lpstr>
      <vt:lpstr>FUTURE SCOPE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sri lalitha swathi sagi</dc:creator>
  <cp:lastModifiedBy>iGuest</cp:lastModifiedBy>
  <cp:revision>49</cp:revision>
  <dcterms:modified xsi:type="dcterms:W3CDTF">2017-02-05T00:11:05Z</dcterms:modified>
</cp:coreProperties>
</file>